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7"/>
  </p:notesMasterIdLst>
  <p:sldIdLst>
    <p:sldId id="271" r:id="rId2"/>
    <p:sldId id="256" r:id="rId3"/>
    <p:sldId id="274" r:id="rId4"/>
    <p:sldId id="275" r:id="rId5"/>
    <p:sldId id="272" r:id="rId6"/>
  </p:sldIdLst>
  <p:sldSz cx="17559338" cy="9875838"/>
  <p:notesSz cx="6858000" cy="9144000"/>
  <p:embeddedFontLst>
    <p:embeddedFont>
      <p:font typeface="PT Sans" panose="020B060402020202020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6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47B16A-F8BD-441D-AC81-E81F7AE2F75B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865BE21-4C66-45B4-9A1C-FA8FD4827E1C}" type="asst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smtClean="0"/>
            <a:t>Carteira</a:t>
          </a:r>
          <a:endParaRPr lang="pt-BR" dirty="0"/>
        </a:p>
      </dgm:t>
    </dgm:pt>
    <dgm:pt modelId="{D6D45F99-4BFC-403C-A62C-114E9C415504}" type="parTrans" cxnId="{0551481A-1D79-4B1B-89D7-D623AA19F662}">
      <dgm:prSet/>
      <dgm:spPr/>
      <dgm:t>
        <a:bodyPr/>
        <a:lstStyle/>
        <a:p>
          <a:endParaRPr lang="pt-BR"/>
        </a:p>
      </dgm:t>
    </dgm:pt>
    <dgm:pt modelId="{1B747084-663A-4ECB-AF49-0CB4D3752F82}" type="sibTrans" cxnId="{0551481A-1D79-4B1B-89D7-D623AA19F662}">
      <dgm:prSet/>
      <dgm:spPr/>
      <dgm:t>
        <a:bodyPr/>
        <a:lstStyle/>
        <a:p>
          <a:r>
            <a:rPr lang="pt-BR" dirty="0" smtClean="0"/>
            <a:t>Risco </a:t>
          </a:r>
          <a:r>
            <a:rPr lang="pt-BR" dirty="0" smtClean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≤ 5%</a:t>
          </a:r>
          <a:endParaRPr lang="pt-BR" dirty="0"/>
        </a:p>
      </dgm:t>
    </dgm:pt>
    <dgm:pt modelId="{328BD916-2C0E-4712-BD71-73B95961297E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smtClean="0"/>
            <a:t>Ativo 1</a:t>
          </a:r>
          <a:endParaRPr lang="pt-BR" dirty="0"/>
        </a:p>
      </dgm:t>
    </dgm:pt>
    <dgm:pt modelId="{8C701222-C04D-460B-B780-178379D6574E}" type="parTrans" cxnId="{107D16C4-4B77-4098-A2B9-4FEBBA6A751F}">
      <dgm:prSet/>
      <dgm:spPr/>
      <dgm:t>
        <a:bodyPr/>
        <a:lstStyle/>
        <a:p>
          <a:endParaRPr lang="pt-BR"/>
        </a:p>
      </dgm:t>
    </dgm:pt>
    <dgm:pt modelId="{A8C1C267-C913-4EF1-BCEF-4833754012DB}" type="sibTrans" cxnId="{107D16C4-4B77-4098-A2B9-4FEBBA6A751F}">
      <dgm:prSet/>
      <dgm:spPr/>
      <dgm:t>
        <a:bodyPr/>
        <a:lstStyle/>
        <a:p>
          <a:r>
            <a:rPr lang="pt-BR" dirty="0" smtClean="0"/>
            <a:t>Risco: 5%</a:t>
          </a:r>
          <a:endParaRPr lang="pt-BR" dirty="0"/>
        </a:p>
      </dgm:t>
    </dgm:pt>
    <dgm:pt modelId="{E57A0690-ABC0-4AA3-85C7-A4EF3635DF2D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smtClean="0"/>
            <a:t>Ativo 2</a:t>
          </a:r>
          <a:endParaRPr lang="pt-BR" dirty="0"/>
        </a:p>
      </dgm:t>
    </dgm:pt>
    <dgm:pt modelId="{668A82EB-E9AB-44F3-B7C6-7BE6406DB88D}" type="parTrans" cxnId="{398BF4CF-5A01-4140-9192-9AB74E8BCCDD}">
      <dgm:prSet/>
      <dgm:spPr/>
      <dgm:t>
        <a:bodyPr/>
        <a:lstStyle/>
        <a:p>
          <a:endParaRPr lang="pt-BR"/>
        </a:p>
      </dgm:t>
    </dgm:pt>
    <dgm:pt modelId="{81D693D3-2706-45DE-A4F0-1B73A41A71A9}" type="sibTrans" cxnId="{398BF4CF-5A01-4140-9192-9AB74E8BCCDD}">
      <dgm:prSet/>
      <dgm:spPr/>
      <dgm:t>
        <a:bodyPr/>
        <a:lstStyle/>
        <a:p>
          <a:r>
            <a:rPr lang="pt-BR" dirty="0" smtClean="0"/>
            <a:t>Risco: 6%</a:t>
          </a:r>
          <a:endParaRPr lang="pt-BR" dirty="0"/>
        </a:p>
      </dgm:t>
    </dgm:pt>
    <dgm:pt modelId="{575891B3-4CBF-4147-9223-0991873F13CB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smtClean="0"/>
            <a:t>Ativo 3</a:t>
          </a:r>
          <a:endParaRPr lang="pt-BR" dirty="0"/>
        </a:p>
      </dgm:t>
    </dgm:pt>
    <dgm:pt modelId="{272E356B-8A3A-4ED7-8681-E003265E694C}" type="parTrans" cxnId="{7F4DFC28-9012-440D-BDC1-3145C13BE3E7}">
      <dgm:prSet/>
      <dgm:spPr/>
      <dgm:t>
        <a:bodyPr/>
        <a:lstStyle/>
        <a:p>
          <a:endParaRPr lang="pt-BR"/>
        </a:p>
      </dgm:t>
    </dgm:pt>
    <dgm:pt modelId="{D6C8C6D4-86CF-4B66-B77B-A0C7E9CAD10E}" type="sibTrans" cxnId="{7F4DFC28-9012-440D-BDC1-3145C13BE3E7}">
      <dgm:prSet/>
      <dgm:spPr/>
      <dgm:t>
        <a:bodyPr/>
        <a:lstStyle/>
        <a:p>
          <a:r>
            <a:rPr lang="pt-BR" dirty="0" smtClean="0"/>
            <a:t>Risco: 10%</a:t>
          </a:r>
          <a:endParaRPr lang="pt-BR" dirty="0"/>
        </a:p>
      </dgm:t>
    </dgm:pt>
    <dgm:pt modelId="{6D7541CA-777C-41B1-88FC-77583BD47440}" type="pres">
      <dgm:prSet presAssocID="{8C47B16A-F8BD-441D-AC81-E81F7AE2F75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A6D6BCC8-3880-445F-BC02-05C3DDBBC42A}" type="pres">
      <dgm:prSet presAssocID="{4865BE21-4C66-45B4-9A1C-FA8FD4827E1C}" presName="hierRoot1" presStyleCnt="0">
        <dgm:presLayoutVars>
          <dgm:hierBranch val="init"/>
        </dgm:presLayoutVars>
      </dgm:prSet>
      <dgm:spPr/>
    </dgm:pt>
    <dgm:pt modelId="{4521372A-F35C-4B60-A677-C5F08DFB1012}" type="pres">
      <dgm:prSet presAssocID="{4865BE21-4C66-45B4-9A1C-FA8FD4827E1C}" presName="rootComposite1" presStyleCnt="0"/>
      <dgm:spPr/>
    </dgm:pt>
    <dgm:pt modelId="{8EDF4ABB-82EE-4C74-A24F-0BB18B525A2F}" type="pres">
      <dgm:prSet presAssocID="{4865BE21-4C66-45B4-9A1C-FA8FD4827E1C}" presName="rootText1" presStyleLbl="node0" presStyleIdx="0" presStyleCnt="1" custLinFactY="123260" custLinFactNeighborX="1368" custLinFactNeighborY="200000">
        <dgm:presLayoutVars>
          <dgm:chMax/>
          <dgm:chPref val="3"/>
        </dgm:presLayoutVars>
      </dgm:prSet>
      <dgm:spPr/>
      <dgm:t>
        <a:bodyPr/>
        <a:lstStyle/>
        <a:p>
          <a:endParaRPr lang="pt-BR"/>
        </a:p>
      </dgm:t>
    </dgm:pt>
    <dgm:pt modelId="{41DFC291-BD76-461D-ACBF-D0F63EE2334E}" type="pres">
      <dgm:prSet presAssocID="{4865BE21-4C66-45B4-9A1C-FA8FD4827E1C}" presName="titleText1" presStyleLbl="fgAcc0" presStyleIdx="0" presStyleCnt="1" custLinFactY="444822" custLinFactNeighborX="19977" custLinFactNeighborY="500000">
        <dgm:presLayoutVars>
          <dgm:chMax val="0"/>
          <dgm:chPref val="0"/>
        </dgm:presLayoutVars>
      </dgm:prSet>
      <dgm:spPr/>
      <dgm:t>
        <a:bodyPr/>
        <a:lstStyle/>
        <a:p>
          <a:endParaRPr lang="pt-BR"/>
        </a:p>
      </dgm:t>
    </dgm:pt>
    <dgm:pt modelId="{481815A1-DCC1-46BA-9096-27DF37BDD689}" type="pres">
      <dgm:prSet presAssocID="{4865BE21-4C66-45B4-9A1C-FA8FD4827E1C}" presName="rootConnector1" presStyleLbl="asst0" presStyleIdx="0" presStyleCnt="0"/>
      <dgm:spPr/>
      <dgm:t>
        <a:bodyPr/>
        <a:lstStyle/>
        <a:p>
          <a:endParaRPr lang="pt-BR"/>
        </a:p>
      </dgm:t>
    </dgm:pt>
    <dgm:pt modelId="{4B10F51D-934A-41E1-931A-2E54E67CABA3}" type="pres">
      <dgm:prSet presAssocID="{4865BE21-4C66-45B4-9A1C-FA8FD4827E1C}" presName="hierChild2" presStyleCnt="0"/>
      <dgm:spPr/>
    </dgm:pt>
    <dgm:pt modelId="{C0EF939D-8BCC-4386-8755-FBF8DE2B5FF8}" type="pres">
      <dgm:prSet presAssocID="{8C701222-C04D-460B-B780-178379D6574E}" presName="Name37" presStyleLbl="parChTrans1D2" presStyleIdx="0" presStyleCnt="3"/>
      <dgm:spPr/>
      <dgm:t>
        <a:bodyPr/>
        <a:lstStyle/>
        <a:p>
          <a:endParaRPr lang="pt-BR"/>
        </a:p>
      </dgm:t>
    </dgm:pt>
    <dgm:pt modelId="{E01A9DC4-E49B-4336-B3E1-2C26E23B7140}" type="pres">
      <dgm:prSet presAssocID="{328BD916-2C0E-4712-BD71-73B95961297E}" presName="hierRoot2" presStyleCnt="0">
        <dgm:presLayoutVars>
          <dgm:hierBranch val="init"/>
        </dgm:presLayoutVars>
      </dgm:prSet>
      <dgm:spPr/>
    </dgm:pt>
    <dgm:pt modelId="{540238E4-EF53-44C4-BEB8-EE20CA72A1E1}" type="pres">
      <dgm:prSet presAssocID="{328BD916-2C0E-4712-BD71-73B95961297E}" presName="rootComposite" presStyleCnt="0"/>
      <dgm:spPr/>
    </dgm:pt>
    <dgm:pt modelId="{6CFDB547-939F-466C-833D-6A40CE19BA4B}" type="pres">
      <dgm:prSet presAssocID="{328BD916-2C0E-4712-BD71-73B95961297E}" presName="rootText" presStyleLbl="node1" presStyleIdx="0" presStyleCnt="3">
        <dgm:presLayoutVars>
          <dgm:chMax/>
          <dgm:chPref val="3"/>
        </dgm:presLayoutVars>
      </dgm:prSet>
      <dgm:spPr/>
      <dgm:t>
        <a:bodyPr/>
        <a:lstStyle/>
        <a:p>
          <a:endParaRPr lang="pt-BR"/>
        </a:p>
      </dgm:t>
    </dgm:pt>
    <dgm:pt modelId="{4EBDC864-91FB-48F1-8B8D-1C66A2603E37}" type="pres">
      <dgm:prSet presAssocID="{328BD916-2C0E-4712-BD71-73B95961297E}" presName="titleText2" presStyleLbl="fgAcc1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pt-BR"/>
        </a:p>
      </dgm:t>
    </dgm:pt>
    <dgm:pt modelId="{AB58F316-4C19-43F6-A229-417E50DADDB8}" type="pres">
      <dgm:prSet presAssocID="{328BD916-2C0E-4712-BD71-73B95961297E}" presName="rootConnector" presStyleLbl="node2" presStyleIdx="0" presStyleCnt="0"/>
      <dgm:spPr/>
      <dgm:t>
        <a:bodyPr/>
        <a:lstStyle/>
        <a:p>
          <a:endParaRPr lang="pt-BR"/>
        </a:p>
      </dgm:t>
    </dgm:pt>
    <dgm:pt modelId="{196C60C7-7941-4E77-8FFA-BEB71DCB01B8}" type="pres">
      <dgm:prSet presAssocID="{328BD916-2C0E-4712-BD71-73B95961297E}" presName="hierChild4" presStyleCnt="0"/>
      <dgm:spPr/>
    </dgm:pt>
    <dgm:pt modelId="{F9961F27-6BB3-48BF-81A8-B3AB8EA9A497}" type="pres">
      <dgm:prSet presAssocID="{328BD916-2C0E-4712-BD71-73B95961297E}" presName="hierChild5" presStyleCnt="0"/>
      <dgm:spPr/>
    </dgm:pt>
    <dgm:pt modelId="{DD67FFEC-3EEB-48DE-8CD1-96968286E347}" type="pres">
      <dgm:prSet presAssocID="{668A82EB-E9AB-44F3-B7C6-7BE6406DB88D}" presName="Name37" presStyleLbl="parChTrans1D2" presStyleIdx="1" presStyleCnt="3"/>
      <dgm:spPr/>
      <dgm:t>
        <a:bodyPr/>
        <a:lstStyle/>
        <a:p>
          <a:endParaRPr lang="pt-BR"/>
        </a:p>
      </dgm:t>
    </dgm:pt>
    <dgm:pt modelId="{4CBFB8E2-78EF-4E60-93CC-0211BC26CE4D}" type="pres">
      <dgm:prSet presAssocID="{E57A0690-ABC0-4AA3-85C7-A4EF3635DF2D}" presName="hierRoot2" presStyleCnt="0">
        <dgm:presLayoutVars>
          <dgm:hierBranch val="init"/>
        </dgm:presLayoutVars>
      </dgm:prSet>
      <dgm:spPr/>
    </dgm:pt>
    <dgm:pt modelId="{C49C139A-FE54-4E15-8766-4B34FFDEDB24}" type="pres">
      <dgm:prSet presAssocID="{E57A0690-ABC0-4AA3-85C7-A4EF3635DF2D}" presName="rootComposite" presStyleCnt="0"/>
      <dgm:spPr/>
    </dgm:pt>
    <dgm:pt modelId="{48DE924F-31F1-4412-BC07-335D8891862F}" type="pres">
      <dgm:prSet presAssocID="{E57A0690-ABC0-4AA3-85C7-A4EF3635DF2D}" presName="rootText" presStyleLbl="node1" presStyleIdx="1" presStyleCnt="3">
        <dgm:presLayoutVars>
          <dgm:chMax/>
          <dgm:chPref val="3"/>
        </dgm:presLayoutVars>
      </dgm:prSet>
      <dgm:spPr/>
      <dgm:t>
        <a:bodyPr/>
        <a:lstStyle/>
        <a:p>
          <a:endParaRPr lang="pt-BR"/>
        </a:p>
      </dgm:t>
    </dgm:pt>
    <dgm:pt modelId="{78BFCE9D-C39B-4953-BB86-B576E38CBBDF}" type="pres">
      <dgm:prSet presAssocID="{E57A0690-ABC0-4AA3-85C7-A4EF3635DF2D}" presName="titleText2" presStyleLbl="fgAcc1" presStyleIdx="1" presStyleCnt="3" custLinFactNeighborX="-465">
        <dgm:presLayoutVars>
          <dgm:chMax val="0"/>
          <dgm:chPref val="0"/>
        </dgm:presLayoutVars>
      </dgm:prSet>
      <dgm:spPr/>
      <dgm:t>
        <a:bodyPr/>
        <a:lstStyle/>
        <a:p>
          <a:endParaRPr lang="pt-BR"/>
        </a:p>
      </dgm:t>
    </dgm:pt>
    <dgm:pt modelId="{C09D9E4B-2F4F-4B84-88CA-B164024F922C}" type="pres">
      <dgm:prSet presAssocID="{E57A0690-ABC0-4AA3-85C7-A4EF3635DF2D}" presName="rootConnector" presStyleLbl="node2" presStyleIdx="0" presStyleCnt="0"/>
      <dgm:spPr/>
      <dgm:t>
        <a:bodyPr/>
        <a:lstStyle/>
        <a:p>
          <a:endParaRPr lang="pt-BR"/>
        </a:p>
      </dgm:t>
    </dgm:pt>
    <dgm:pt modelId="{975ACC48-DC5A-4391-BD45-1D6A04C7EF29}" type="pres">
      <dgm:prSet presAssocID="{E57A0690-ABC0-4AA3-85C7-A4EF3635DF2D}" presName="hierChild4" presStyleCnt="0"/>
      <dgm:spPr/>
    </dgm:pt>
    <dgm:pt modelId="{C9D1DDFB-F61F-4882-BB95-9BE46AA552DE}" type="pres">
      <dgm:prSet presAssocID="{E57A0690-ABC0-4AA3-85C7-A4EF3635DF2D}" presName="hierChild5" presStyleCnt="0"/>
      <dgm:spPr/>
    </dgm:pt>
    <dgm:pt modelId="{8F911166-3DB4-42F4-8098-26D87FC07673}" type="pres">
      <dgm:prSet presAssocID="{272E356B-8A3A-4ED7-8681-E003265E694C}" presName="Name37" presStyleLbl="parChTrans1D2" presStyleIdx="2" presStyleCnt="3"/>
      <dgm:spPr/>
      <dgm:t>
        <a:bodyPr/>
        <a:lstStyle/>
        <a:p>
          <a:endParaRPr lang="pt-BR"/>
        </a:p>
      </dgm:t>
    </dgm:pt>
    <dgm:pt modelId="{BBB0304A-3265-4CB8-97CF-41622AF383C2}" type="pres">
      <dgm:prSet presAssocID="{575891B3-4CBF-4147-9223-0991873F13CB}" presName="hierRoot2" presStyleCnt="0">
        <dgm:presLayoutVars>
          <dgm:hierBranch val="init"/>
        </dgm:presLayoutVars>
      </dgm:prSet>
      <dgm:spPr/>
    </dgm:pt>
    <dgm:pt modelId="{F84A4BB5-DA3B-428A-92B7-DF6EC42D95C1}" type="pres">
      <dgm:prSet presAssocID="{575891B3-4CBF-4147-9223-0991873F13CB}" presName="rootComposite" presStyleCnt="0"/>
      <dgm:spPr/>
    </dgm:pt>
    <dgm:pt modelId="{C23D51BC-6329-4758-BAAB-5E7A544E196B}" type="pres">
      <dgm:prSet presAssocID="{575891B3-4CBF-4147-9223-0991873F13CB}" presName="rootText" presStyleLbl="node1" presStyleIdx="2" presStyleCnt="3">
        <dgm:presLayoutVars>
          <dgm:chMax/>
          <dgm:chPref val="3"/>
        </dgm:presLayoutVars>
      </dgm:prSet>
      <dgm:spPr/>
      <dgm:t>
        <a:bodyPr/>
        <a:lstStyle/>
        <a:p>
          <a:endParaRPr lang="pt-BR"/>
        </a:p>
      </dgm:t>
    </dgm:pt>
    <dgm:pt modelId="{A5F7042B-86BC-4846-A924-6E5F14663656}" type="pres">
      <dgm:prSet presAssocID="{575891B3-4CBF-4147-9223-0991873F13CB}" presName="titleText2" presStyleLbl="fgAcc1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pt-BR"/>
        </a:p>
      </dgm:t>
    </dgm:pt>
    <dgm:pt modelId="{6DB7D45D-13EB-4BA3-958C-F433DC2DB1DC}" type="pres">
      <dgm:prSet presAssocID="{575891B3-4CBF-4147-9223-0991873F13CB}" presName="rootConnector" presStyleLbl="node2" presStyleIdx="0" presStyleCnt="0"/>
      <dgm:spPr/>
      <dgm:t>
        <a:bodyPr/>
        <a:lstStyle/>
        <a:p>
          <a:endParaRPr lang="pt-BR"/>
        </a:p>
      </dgm:t>
    </dgm:pt>
    <dgm:pt modelId="{22AF6638-EA89-49A1-8AC8-C56A9C106114}" type="pres">
      <dgm:prSet presAssocID="{575891B3-4CBF-4147-9223-0991873F13CB}" presName="hierChild4" presStyleCnt="0"/>
      <dgm:spPr/>
    </dgm:pt>
    <dgm:pt modelId="{945EBDC0-6ABD-42B6-96E5-9E3E2E581A1C}" type="pres">
      <dgm:prSet presAssocID="{575891B3-4CBF-4147-9223-0991873F13CB}" presName="hierChild5" presStyleCnt="0"/>
      <dgm:spPr/>
    </dgm:pt>
    <dgm:pt modelId="{4FDDF42D-6894-4E2A-83F8-D1A730C5585D}" type="pres">
      <dgm:prSet presAssocID="{4865BE21-4C66-45B4-9A1C-FA8FD4827E1C}" presName="hierChild3" presStyleCnt="0"/>
      <dgm:spPr/>
    </dgm:pt>
  </dgm:ptLst>
  <dgm:cxnLst>
    <dgm:cxn modelId="{369E19DB-C2D2-4557-AE6C-054FDF5989DA}" type="presOf" srcId="{A8C1C267-C913-4EF1-BCEF-4833754012DB}" destId="{4EBDC864-91FB-48F1-8B8D-1C66A2603E37}" srcOrd="0" destOrd="0" presId="urn:microsoft.com/office/officeart/2008/layout/NameandTitleOrganizationalChart"/>
    <dgm:cxn modelId="{A623E8F5-EA57-4899-BE7E-CD0E91D25E3D}" type="presOf" srcId="{81D693D3-2706-45DE-A4F0-1B73A41A71A9}" destId="{78BFCE9D-C39B-4953-BB86-B576E38CBBDF}" srcOrd="0" destOrd="0" presId="urn:microsoft.com/office/officeart/2008/layout/NameandTitleOrganizationalChart"/>
    <dgm:cxn modelId="{398BF4CF-5A01-4140-9192-9AB74E8BCCDD}" srcId="{4865BE21-4C66-45B4-9A1C-FA8FD4827E1C}" destId="{E57A0690-ABC0-4AA3-85C7-A4EF3635DF2D}" srcOrd="1" destOrd="0" parTransId="{668A82EB-E9AB-44F3-B7C6-7BE6406DB88D}" sibTransId="{81D693D3-2706-45DE-A4F0-1B73A41A71A9}"/>
    <dgm:cxn modelId="{7F4DFC28-9012-440D-BDC1-3145C13BE3E7}" srcId="{4865BE21-4C66-45B4-9A1C-FA8FD4827E1C}" destId="{575891B3-4CBF-4147-9223-0991873F13CB}" srcOrd="2" destOrd="0" parTransId="{272E356B-8A3A-4ED7-8681-E003265E694C}" sibTransId="{D6C8C6D4-86CF-4B66-B77B-A0C7E9CAD10E}"/>
    <dgm:cxn modelId="{35DF2935-F22D-4886-BEBA-62107C6725CC}" type="presOf" srcId="{4865BE21-4C66-45B4-9A1C-FA8FD4827E1C}" destId="{481815A1-DCC1-46BA-9096-27DF37BDD689}" srcOrd="1" destOrd="0" presId="urn:microsoft.com/office/officeart/2008/layout/NameandTitleOrganizationalChart"/>
    <dgm:cxn modelId="{89ED0DB6-5DC8-4072-8265-903B944B7D51}" type="presOf" srcId="{272E356B-8A3A-4ED7-8681-E003265E694C}" destId="{8F911166-3DB4-42F4-8098-26D87FC07673}" srcOrd="0" destOrd="0" presId="urn:microsoft.com/office/officeart/2008/layout/NameandTitleOrganizationalChart"/>
    <dgm:cxn modelId="{75B9B5F0-2453-4E51-8469-9A3C912754BC}" type="presOf" srcId="{8C701222-C04D-460B-B780-178379D6574E}" destId="{C0EF939D-8BCC-4386-8755-FBF8DE2B5FF8}" srcOrd="0" destOrd="0" presId="urn:microsoft.com/office/officeart/2008/layout/NameandTitleOrganizationalChart"/>
    <dgm:cxn modelId="{107D16C4-4B77-4098-A2B9-4FEBBA6A751F}" srcId="{4865BE21-4C66-45B4-9A1C-FA8FD4827E1C}" destId="{328BD916-2C0E-4712-BD71-73B95961297E}" srcOrd="0" destOrd="0" parTransId="{8C701222-C04D-460B-B780-178379D6574E}" sibTransId="{A8C1C267-C913-4EF1-BCEF-4833754012DB}"/>
    <dgm:cxn modelId="{BD9C21F8-B48F-413C-849B-A8C99FFC625D}" type="presOf" srcId="{4865BE21-4C66-45B4-9A1C-FA8FD4827E1C}" destId="{8EDF4ABB-82EE-4C74-A24F-0BB18B525A2F}" srcOrd="0" destOrd="0" presId="urn:microsoft.com/office/officeart/2008/layout/NameandTitleOrganizationalChart"/>
    <dgm:cxn modelId="{0551481A-1D79-4B1B-89D7-D623AA19F662}" srcId="{8C47B16A-F8BD-441D-AC81-E81F7AE2F75B}" destId="{4865BE21-4C66-45B4-9A1C-FA8FD4827E1C}" srcOrd="0" destOrd="0" parTransId="{D6D45F99-4BFC-403C-A62C-114E9C415504}" sibTransId="{1B747084-663A-4ECB-AF49-0CB4D3752F82}"/>
    <dgm:cxn modelId="{502E2B99-5315-474F-946F-4782A2B6D7C0}" type="presOf" srcId="{D6C8C6D4-86CF-4B66-B77B-A0C7E9CAD10E}" destId="{A5F7042B-86BC-4846-A924-6E5F14663656}" srcOrd="0" destOrd="0" presId="urn:microsoft.com/office/officeart/2008/layout/NameandTitleOrganizationalChart"/>
    <dgm:cxn modelId="{E09E166C-1C8B-4B10-9BD4-25440AB2E0F9}" type="presOf" srcId="{328BD916-2C0E-4712-BD71-73B95961297E}" destId="{AB58F316-4C19-43F6-A229-417E50DADDB8}" srcOrd="1" destOrd="0" presId="urn:microsoft.com/office/officeart/2008/layout/NameandTitleOrganizationalChart"/>
    <dgm:cxn modelId="{365B1DDC-FBA5-4856-9BB9-7BBD713BD49A}" type="presOf" srcId="{575891B3-4CBF-4147-9223-0991873F13CB}" destId="{C23D51BC-6329-4758-BAAB-5E7A544E196B}" srcOrd="0" destOrd="0" presId="urn:microsoft.com/office/officeart/2008/layout/NameandTitleOrganizationalChart"/>
    <dgm:cxn modelId="{51BC7B09-D4EA-455B-8BB7-0DCDC5149772}" type="presOf" srcId="{575891B3-4CBF-4147-9223-0991873F13CB}" destId="{6DB7D45D-13EB-4BA3-958C-F433DC2DB1DC}" srcOrd="1" destOrd="0" presId="urn:microsoft.com/office/officeart/2008/layout/NameandTitleOrganizationalChart"/>
    <dgm:cxn modelId="{09DAB9DF-8FC0-43BC-8895-8CFF508481AC}" type="presOf" srcId="{668A82EB-E9AB-44F3-B7C6-7BE6406DB88D}" destId="{DD67FFEC-3EEB-48DE-8CD1-96968286E347}" srcOrd="0" destOrd="0" presId="urn:microsoft.com/office/officeart/2008/layout/NameandTitleOrganizationalChart"/>
    <dgm:cxn modelId="{66DFD125-866D-4565-A94E-A1A3F337C302}" type="presOf" srcId="{328BD916-2C0E-4712-BD71-73B95961297E}" destId="{6CFDB547-939F-466C-833D-6A40CE19BA4B}" srcOrd="0" destOrd="0" presId="urn:microsoft.com/office/officeart/2008/layout/NameandTitleOrganizationalChart"/>
    <dgm:cxn modelId="{35136578-01C0-4DCA-B06F-C2ECB13B154B}" type="presOf" srcId="{E57A0690-ABC0-4AA3-85C7-A4EF3635DF2D}" destId="{C09D9E4B-2F4F-4B84-88CA-B164024F922C}" srcOrd="1" destOrd="0" presId="urn:microsoft.com/office/officeart/2008/layout/NameandTitleOrganizationalChart"/>
    <dgm:cxn modelId="{8532F963-FEFB-4D30-9E79-26D7452911C9}" type="presOf" srcId="{E57A0690-ABC0-4AA3-85C7-A4EF3635DF2D}" destId="{48DE924F-31F1-4412-BC07-335D8891862F}" srcOrd="0" destOrd="0" presId="urn:microsoft.com/office/officeart/2008/layout/NameandTitleOrganizationalChart"/>
    <dgm:cxn modelId="{E9DCE720-EBF9-4A92-8AF5-463AEA30369C}" type="presOf" srcId="{1B747084-663A-4ECB-AF49-0CB4D3752F82}" destId="{41DFC291-BD76-461D-ACBF-D0F63EE2334E}" srcOrd="0" destOrd="0" presId="urn:microsoft.com/office/officeart/2008/layout/NameandTitleOrganizationalChart"/>
    <dgm:cxn modelId="{79F7F0EE-DA72-47C5-97C2-67B9C856737E}" type="presOf" srcId="{8C47B16A-F8BD-441D-AC81-E81F7AE2F75B}" destId="{6D7541CA-777C-41B1-88FC-77583BD47440}" srcOrd="0" destOrd="0" presId="urn:microsoft.com/office/officeart/2008/layout/NameandTitleOrganizationalChart"/>
    <dgm:cxn modelId="{0C2F4F70-6B40-4F58-A5F8-199FCE341FDF}" type="presParOf" srcId="{6D7541CA-777C-41B1-88FC-77583BD47440}" destId="{A6D6BCC8-3880-445F-BC02-05C3DDBBC42A}" srcOrd="0" destOrd="0" presId="urn:microsoft.com/office/officeart/2008/layout/NameandTitleOrganizationalChart"/>
    <dgm:cxn modelId="{6639BFB8-5044-45CE-946E-DC013394A3CF}" type="presParOf" srcId="{A6D6BCC8-3880-445F-BC02-05C3DDBBC42A}" destId="{4521372A-F35C-4B60-A677-C5F08DFB1012}" srcOrd="0" destOrd="0" presId="urn:microsoft.com/office/officeart/2008/layout/NameandTitleOrganizationalChart"/>
    <dgm:cxn modelId="{559C5418-7803-43E2-BFA5-F9D1B8827878}" type="presParOf" srcId="{4521372A-F35C-4B60-A677-C5F08DFB1012}" destId="{8EDF4ABB-82EE-4C74-A24F-0BB18B525A2F}" srcOrd="0" destOrd="0" presId="urn:microsoft.com/office/officeart/2008/layout/NameandTitleOrganizationalChart"/>
    <dgm:cxn modelId="{A2F0D27D-E32E-467C-A184-75D85B0B1CFA}" type="presParOf" srcId="{4521372A-F35C-4B60-A677-C5F08DFB1012}" destId="{41DFC291-BD76-461D-ACBF-D0F63EE2334E}" srcOrd="1" destOrd="0" presId="urn:microsoft.com/office/officeart/2008/layout/NameandTitleOrganizationalChart"/>
    <dgm:cxn modelId="{7CC6FD9B-089B-4151-961A-449CA78E09F2}" type="presParOf" srcId="{4521372A-F35C-4B60-A677-C5F08DFB1012}" destId="{481815A1-DCC1-46BA-9096-27DF37BDD689}" srcOrd="2" destOrd="0" presId="urn:microsoft.com/office/officeart/2008/layout/NameandTitleOrganizationalChart"/>
    <dgm:cxn modelId="{C30CDE10-2906-4CB7-85BF-014D6E7A33A2}" type="presParOf" srcId="{A6D6BCC8-3880-445F-BC02-05C3DDBBC42A}" destId="{4B10F51D-934A-41E1-931A-2E54E67CABA3}" srcOrd="1" destOrd="0" presId="urn:microsoft.com/office/officeart/2008/layout/NameandTitleOrganizationalChart"/>
    <dgm:cxn modelId="{A2998755-261E-48FE-AB11-F569AC4927BA}" type="presParOf" srcId="{4B10F51D-934A-41E1-931A-2E54E67CABA3}" destId="{C0EF939D-8BCC-4386-8755-FBF8DE2B5FF8}" srcOrd="0" destOrd="0" presId="urn:microsoft.com/office/officeart/2008/layout/NameandTitleOrganizationalChart"/>
    <dgm:cxn modelId="{0345D862-75E9-4403-A688-DAD47A674200}" type="presParOf" srcId="{4B10F51D-934A-41E1-931A-2E54E67CABA3}" destId="{E01A9DC4-E49B-4336-B3E1-2C26E23B7140}" srcOrd="1" destOrd="0" presId="urn:microsoft.com/office/officeart/2008/layout/NameandTitleOrganizationalChart"/>
    <dgm:cxn modelId="{42355A10-B56F-4A0F-8BD3-D9C934EEDFAD}" type="presParOf" srcId="{E01A9DC4-E49B-4336-B3E1-2C26E23B7140}" destId="{540238E4-EF53-44C4-BEB8-EE20CA72A1E1}" srcOrd="0" destOrd="0" presId="urn:microsoft.com/office/officeart/2008/layout/NameandTitleOrganizationalChart"/>
    <dgm:cxn modelId="{5420FBEF-E51B-41D9-9ED3-BB7519B40CE4}" type="presParOf" srcId="{540238E4-EF53-44C4-BEB8-EE20CA72A1E1}" destId="{6CFDB547-939F-466C-833D-6A40CE19BA4B}" srcOrd="0" destOrd="0" presId="urn:microsoft.com/office/officeart/2008/layout/NameandTitleOrganizationalChart"/>
    <dgm:cxn modelId="{6CCAC718-DDC2-4D74-A0A7-71945738E3CE}" type="presParOf" srcId="{540238E4-EF53-44C4-BEB8-EE20CA72A1E1}" destId="{4EBDC864-91FB-48F1-8B8D-1C66A2603E37}" srcOrd="1" destOrd="0" presId="urn:microsoft.com/office/officeart/2008/layout/NameandTitleOrganizationalChart"/>
    <dgm:cxn modelId="{3D2B816D-4002-44BF-B8EB-68A98B1BEC50}" type="presParOf" srcId="{540238E4-EF53-44C4-BEB8-EE20CA72A1E1}" destId="{AB58F316-4C19-43F6-A229-417E50DADDB8}" srcOrd="2" destOrd="0" presId="urn:microsoft.com/office/officeart/2008/layout/NameandTitleOrganizationalChart"/>
    <dgm:cxn modelId="{9ECFD541-4568-48E1-BF00-85E63A29A968}" type="presParOf" srcId="{E01A9DC4-E49B-4336-B3E1-2C26E23B7140}" destId="{196C60C7-7941-4E77-8FFA-BEB71DCB01B8}" srcOrd="1" destOrd="0" presId="urn:microsoft.com/office/officeart/2008/layout/NameandTitleOrganizationalChart"/>
    <dgm:cxn modelId="{4B0632FB-956F-4CCD-831C-719B3ECF7EA1}" type="presParOf" srcId="{E01A9DC4-E49B-4336-B3E1-2C26E23B7140}" destId="{F9961F27-6BB3-48BF-81A8-B3AB8EA9A497}" srcOrd="2" destOrd="0" presId="urn:microsoft.com/office/officeart/2008/layout/NameandTitleOrganizationalChart"/>
    <dgm:cxn modelId="{B71F9028-61F6-4CE7-A475-36FE85150CF5}" type="presParOf" srcId="{4B10F51D-934A-41E1-931A-2E54E67CABA3}" destId="{DD67FFEC-3EEB-48DE-8CD1-96968286E347}" srcOrd="2" destOrd="0" presId="urn:microsoft.com/office/officeart/2008/layout/NameandTitleOrganizationalChart"/>
    <dgm:cxn modelId="{305730C9-F203-4FAE-B302-426EB92CC062}" type="presParOf" srcId="{4B10F51D-934A-41E1-931A-2E54E67CABA3}" destId="{4CBFB8E2-78EF-4E60-93CC-0211BC26CE4D}" srcOrd="3" destOrd="0" presId="urn:microsoft.com/office/officeart/2008/layout/NameandTitleOrganizationalChart"/>
    <dgm:cxn modelId="{D62DAF1E-3DF1-42B6-80CE-8682FD73E1CD}" type="presParOf" srcId="{4CBFB8E2-78EF-4E60-93CC-0211BC26CE4D}" destId="{C49C139A-FE54-4E15-8766-4B34FFDEDB24}" srcOrd="0" destOrd="0" presId="urn:microsoft.com/office/officeart/2008/layout/NameandTitleOrganizationalChart"/>
    <dgm:cxn modelId="{39EE82A8-1D66-47F0-90CE-C456EBB90F81}" type="presParOf" srcId="{C49C139A-FE54-4E15-8766-4B34FFDEDB24}" destId="{48DE924F-31F1-4412-BC07-335D8891862F}" srcOrd="0" destOrd="0" presId="urn:microsoft.com/office/officeart/2008/layout/NameandTitleOrganizationalChart"/>
    <dgm:cxn modelId="{61F811B1-E26F-436E-ADCF-06BED8FDB438}" type="presParOf" srcId="{C49C139A-FE54-4E15-8766-4B34FFDEDB24}" destId="{78BFCE9D-C39B-4953-BB86-B576E38CBBDF}" srcOrd="1" destOrd="0" presId="urn:microsoft.com/office/officeart/2008/layout/NameandTitleOrganizationalChart"/>
    <dgm:cxn modelId="{C50406A6-29CA-4F2F-A5A7-4CC7CDB4888C}" type="presParOf" srcId="{C49C139A-FE54-4E15-8766-4B34FFDEDB24}" destId="{C09D9E4B-2F4F-4B84-88CA-B164024F922C}" srcOrd="2" destOrd="0" presId="urn:microsoft.com/office/officeart/2008/layout/NameandTitleOrganizationalChart"/>
    <dgm:cxn modelId="{532157C7-CE08-4793-8265-9111F2104EE2}" type="presParOf" srcId="{4CBFB8E2-78EF-4E60-93CC-0211BC26CE4D}" destId="{975ACC48-DC5A-4391-BD45-1D6A04C7EF29}" srcOrd="1" destOrd="0" presId="urn:microsoft.com/office/officeart/2008/layout/NameandTitleOrganizationalChart"/>
    <dgm:cxn modelId="{CFC6258F-3246-4B6C-8033-B1870F0D5ED3}" type="presParOf" srcId="{4CBFB8E2-78EF-4E60-93CC-0211BC26CE4D}" destId="{C9D1DDFB-F61F-4882-BB95-9BE46AA552DE}" srcOrd="2" destOrd="0" presId="urn:microsoft.com/office/officeart/2008/layout/NameandTitleOrganizationalChart"/>
    <dgm:cxn modelId="{C85B4D4A-4735-4955-A55C-657ADF58273B}" type="presParOf" srcId="{4B10F51D-934A-41E1-931A-2E54E67CABA3}" destId="{8F911166-3DB4-42F4-8098-26D87FC07673}" srcOrd="4" destOrd="0" presId="urn:microsoft.com/office/officeart/2008/layout/NameandTitleOrganizationalChart"/>
    <dgm:cxn modelId="{F4B09FE9-7554-42A1-A60D-B314FFCEE773}" type="presParOf" srcId="{4B10F51D-934A-41E1-931A-2E54E67CABA3}" destId="{BBB0304A-3265-4CB8-97CF-41622AF383C2}" srcOrd="5" destOrd="0" presId="urn:microsoft.com/office/officeart/2008/layout/NameandTitleOrganizationalChart"/>
    <dgm:cxn modelId="{D9DC2F3D-84CA-4434-9041-0C7A1E947B88}" type="presParOf" srcId="{BBB0304A-3265-4CB8-97CF-41622AF383C2}" destId="{F84A4BB5-DA3B-428A-92B7-DF6EC42D95C1}" srcOrd="0" destOrd="0" presId="urn:microsoft.com/office/officeart/2008/layout/NameandTitleOrganizationalChart"/>
    <dgm:cxn modelId="{7B1D310B-4BBA-439A-A3F3-92672B1AE4F2}" type="presParOf" srcId="{F84A4BB5-DA3B-428A-92B7-DF6EC42D95C1}" destId="{C23D51BC-6329-4758-BAAB-5E7A544E196B}" srcOrd="0" destOrd="0" presId="urn:microsoft.com/office/officeart/2008/layout/NameandTitleOrganizationalChart"/>
    <dgm:cxn modelId="{3DB95BB0-8561-4743-AB15-079362FF20D0}" type="presParOf" srcId="{F84A4BB5-DA3B-428A-92B7-DF6EC42D95C1}" destId="{A5F7042B-86BC-4846-A924-6E5F14663656}" srcOrd="1" destOrd="0" presId="urn:microsoft.com/office/officeart/2008/layout/NameandTitleOrganizationalChart"/>
    <dgm:cxn modelId="{7985D5CA-0B6E-4B16-B1AB-C65A256B0EC0}" type="presParOf" srcId="{F84A4BB5-DA3B-428A-92B7-DF6EC42D95C1}" destId="{6DB7D45D-13EB-4BA3-958C-F433DC2DB1DC}" srcOrd="2" destOrd="0" presId="urn:microsoft.com/office/officeart/2008/layout/NameandTitleOrganizationalChart"/>
    <dgm:cxn modelId="{70DE771E-3851-4770-9D21-17E66590C8FF}" type="presParOf" srcId="{BBB0304A-3265-4CB8-97CF-41622AF383C2}" destId="{22AF6638-EA89-49A1-8AC8-C56A9C106114}" srcOrd="1" destOrd="0" presId="urn:microsoft.com/office/officeart/2008/layout/NameandTitleOrganizationalChart"/>
    <dgm:cxn modelId="{619D7FE6-85CE-4031-85FD-6841A12B00F4}" type="presParOf" srcId="{BBB0304A-3265-4CB8-97CF-41622AF383C2}" destId="{945EBDC0-6ABD-42B6-96E5-9E3E2E581A1C}" srcOrd="2" destOrd="0" presId="urn:microsoft.com/office/officeart/2008/layout/NameandTitleOrganizationalChart"/>
    <dgm:cxn modelId="{5976B8F0-6070-4A1F-B0AB-5D6E0DF0C4D7}" type="presParOf" srcId="{A6D6BCC8-3880-445F-BC02-05C3DDBBC42A}" destId="{4FDDF42D-6894-4E2A-83F8-D1A730C5585D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911166-3DB4-42F4-8098-26D87FC07673}">
      <dsp:nvSpPr>
        <dsp:cNvPr id="0" name=""/>
        <dsp:cNvSpPr/>
      </dsp:nvSpPr>
      <dsp:spPr>
        <a:xfrm>
          <a:off x="5810301" y="4879279"/>
          <a:ext cx="4075605" cy="4137720"/>
        </a:xfrm>
        <a:custGeom>
          <a:avLst/>
          <a:gdLst/>
          <a:ahLst/>
          <a:cxnLst/>
          <a:rect l="0" t="0" r="0" b="0"/>
          <a:pathLst>
            <a:path>
              <a:moveTo>
                <a:pt x="0" y="4137720"/>
              </a:moveTo>
              <a:lnTo>
                <a:pt x="4075605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67FFEC-3EEB-48DE-8CD1-96968286E347}">
      <dsp:nvSpPr>
        <dsp:cNvPr id="0" name=""/>
        <dsp:cNvSpPr/>
      </dsp:nvSpPr>
      <dsp:spPr>
        <a:xfrm>
          <a:off x="5722595" y="4879279"/>
          <a:ext cx="91440" cy="4137720"/>
        </a:xfrm>
        <a:custGeom>
          <a:avLst/>
          <a:gdLst/>
          <a:ahLst/>
          <a:cxnLst/>
          <a:rect l="0" t="0" r="0" b="0"/>
          <a:pathLst>
            <a:path>
              <a:moveTo>
                <a:pt x="87705" y="4137720"/>
              </a:moveTo>
              <a:lnTo>
                <a:pt x="45720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EF939D-8BCC-4386-8755-FBF8DE2B5FF8}">
      <dsp:nvSpPr>
        <dsp:cNvPr id="0" name=""/>
        <dsp:cNvSpPr/>
      </dsp:nvSpPr>
      <dsp:spPr>
        <a:xfrm>
          <a:off x="1650724" y="4879279"/>
          <a:ext cx="4159576" cy="4137720"/>
        </a:xfrm>
        <a:custGeom>
          <a:avLst/>
          <a:gdLst/>
          <a:ahLst/>
          <a:cxnLst/>
          <a:rect l="0" t="0" r="0" b="0"/>
          <a:pathLst>
            <a:path>
              <a:moveTo>
                <a:pt x="4159576" y="4137720"/>
              </a:moveTo>
              <a:lnTo>
                <a:pt x="0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DF4ABB-82EE-4C74-A24F-0BB18B525A2F}">
      <dsp:nvSpPr>
        <dsp:cNvPr id="0" name=""/>
        <dsp:cNvSpPr/>
      </dsp:nvSpPr>
      <dsp:spPr>
        <a:xfrm>
          <a:off x="4275741" y="7427945"/>
          <a:ext cx="3069120" cy="1589054"/>
        </a:xfrm>
        <a:prstGeom prst="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224233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6500" kern="1200" dirty="0" smtClean="0"/>
            <a:t>Carteira</a:t>
          </a:r>
          <a:endParaRPr lang="pt-BR" sz="6500" kern="1200" dirty="0"/>
        </a:p>
      </dsp:txBody>
      <dsp:txXfrm>
        <a:off x="4275741" y="7427945"/>
        <a:ext cx="3069120" cy="1589054"/>
      </dsp:txXfrm>
    </dsp:sp>
    <dsp:sp modelId="{41DFC291-BD76-461D-ACBF-D0F63EE2334E}">
      <dsp:nvSpPr>
        <dsp:cNvPr id="0" name=""/>
        <dsp:cNvSpPr/>
      </dsp:nvSpPr>
      <dsp:spPr>
        <a:xfrm>
          <a:off x="5399386" y="8487315"/>
          <a:ext cx="2762208" cy="52968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60" tIns="21590" rIns="86360" bIns="21590" numCol="1" spcCol="1270" anchor="ctr" anchorCtr="0">
          <a:noAutofit/>
        </a:bodyPr>
        <a:lstStyle/>
        <a:p>
          <a:pPr lvl="0" algn="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 dirty="0" smtClean="0"/>
            <a:t>Risco </a:t>
          </a:r>
          <a:r>
            <a:rPr lang="pt-BR" sz="3400" kern="1200" dirty="0" smtClean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≤ 5%</a:t>
          </a:r>
          <a:endParaRPr lang="pt-BR" sz="3400" kern="1200" dirty="0"/>
        </a:p>
      </dsp:txBody>
      <dsp:txXfrm>
        <a:off x="5399386" y="8487315"/>
        <a:ext cx="2762208" cy="529684"/>
      </dsp:txXfrm>
    </dsp:sp>
    <dsp:sp modelId="{6CFDB547-939F-466C-833D-6A40CE19BA4B}">
      <dsp:nvSpPr>
        <dsp:cNvPr id="0" name=""/>
        <dsp:cNvSpPr/>
      </dsp:nvSpPr>
      <dsp:spPr>
        <a:xfrm>
          <a:off x="116164" y="4879279"/>
          <a:ext cx="3069120" cy="1589054"/>
        </a:xfrm>
        <a:prstGeom prst="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224233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6500" kern="1200" dirty="0" smtClean="0"/>
            <a:t>Ativo 1</a:t>
          </a:r>
          <a:endParaRPr lang="pt-BR" sz="6500" kern="1200" dirty="0"/>
        </a:p>
      </dsp:txBody>
      <dsp:txXfrm>
        <a:off x="116164" y="4879279"/>
        <a:ext cx="3069120" cy="1589054"/>
      </dsp:txXfrm>
    </dsp:sp>
    <dsp:sp modelId="{4EBDC864-91FB-48F1-8B8D-1C66A2603E37}">
      <dsp:nvSpPr>
        <dsp:cNvPr id="0" name=""/>
        <dsp:cNvSpPr/>
      </dsp:nvSpPr>
      <dsp:spPr>
        <a:xfrm>
          <a:off x="729988" y="6115210"/>
          <a:ext cx="2762208" cy="52968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22860" rIns="91440" bIns="22860" numCol="1" spcCol="1270" anchor="ctr" anchorCtr="0">
          <a:noAutofit/>
        </a:bodyPr>
        <a:lstStyle/>
        <a:p>
          <a:pPr lvl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600" kern="1200" dirty="0" smtClean="0"/>
            <a:t>Risco: 5%</a:t>
          </a:r>
          <a:endParaRPr lang="pt-BR" sz="3600" kern="1200" dirty="0"/>
        </a:p>
      </dsp:txBody>
      <dsp:txXfrm>
        <a:off x="729988" y="6115210"/>
        <a:ext cx="2762208" cy="529684"/>
      </dsp:txXfrm>
    </dsp:sp>
    <dsp:sp modelId="{48DE924F-31F1-4412-BC07-335D8891862F}">
      <dsp:nvSpPr>
        <dsp:cNvPr id="0" name=""/>
        <dsp:cNvSpPr/>
      </dsp:nvSpPr>
      <dsp:spPr>
        <a:xfrm>
          <a:off x="4233755" y="4879279"/>
          <a:ext cx="3069120" cy="1589054"/>
        </a:xfrm>
        <a:prstGeom prst="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224233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6500" kern="1200" dirty="0" smtClean="0"/>
            <a:t>Ativo 2</a:t>
          </a:r>
          <a:endParaRPr lang="pt-BR" sz="6500" kern="1200" dirty="0"/>
        </a:p>
      </dsp:txBody>
      <dsp:txXfrm>
        <a:off x="4233755" y="4879279"/>
        <a:ext cx="3069120" cy="1589054"/>
      </dsp:txXfrm>
    </dsp:sp>
    <dsp:sp modelId="{78BFCE9D-C39B-4953-BB86-B576E38CBBDF}">
      <dsp:nvSpPr>
        <dsp:cNvPr id="0" name=""/>
        <dsp:cNvSpPr/>
      </dsp:nvSpPr>
      <dsp:spPr>
        <a:xfrm>
          <a:off x="4834735" y="6115210"/>
          <a:ext cx="2762208" cy="52968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22860" rIns="91440" bIns="22860" numCol="1" spcCol="1270" anchor="ctr" anchorCtr="0">
          <a:noAutofit/>
        </a:bodyPr>
        <a:lstStyle/>
        <a:p>
          <a:pPr lvl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600" kern="1200" dirty="0" smtClean="0"/>
            <a:t>Risco: 6%</a:t>
          </a:r>
          <a:endParaRPr lang="pt-BR" sz="3600" kern="1200" dirty="0"/>
        </a:p>
      </dsp:txBody>
      <dsp:txXfrm>
        <a:off x="4834735" y="6115210"/>
        <a:ext cx="2762208" cy="529684"/>
      </dsp:txXfrm>
    </dsp:sp>
    <dsp:sp modelId="{C23D51BC-6329-4758-BAAB-5E7A544E196B}">
      <dsp:nvSpPr>
        <dsp:cNvPr id="0" name=""/>
        <dsp:cNvSpPr/>
      </dsp:nvSpPr>
      <dsp:spPr>
        <a:xfrm>
          <a:off x="8351347" y="4879279"/>
          <a:ext cx="3069120" cy="1589054"/>
        </a:xfrm>
        <a:prstGeom prst="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224233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6500" kern="1200" dirty="0" smtClean="0"/>
            <a:t>Ativo 3</a:t>
          </a:r>
          <a:endParaRPr lang="pt-BR" sz="6500" kern="1200" dirty="0"/>
        </a:p>
      </dsp:txBody>
      <dsp:txXfrm>
        <a:off x="8351347" y="4879279"/>
        <a:ext cx="3069120" cy="1589054"/>
      </dsp:txXfrm>
    </dsp:sp>
    <dsp:sp modelId="{A5F7042B-86BC-4846-A924-6E5F14663656}">
      <dsp:nvSpPr>
        <dsp:cNvPr id="0" name=""/>
        <dsp:cNvSpPr/>
      </dsp:nvSpPr>
      <dsp:spPr>
        <a:xfrm>
          <a:off x="8965171" y="6115210"/>
          <a:ext cx="2762208" cy="52968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22860" rIns="91440" bIns="22860" numCol="1" spcCol="1270" anchor="ctr" anchorCtr="0">
          <a:noAutofit/>
        </a:bodyPr>
        <a:lstStyle/>
        <a:p>
          <a:pPr lvl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600" kern="1200" dirty="0" smtClean="0"/>
            <a:t>Risco: 10%</a:t>
          </a:r>
          <a:endParaRPr lang="pt-BR" sz="3600" kern="1200" dirty="0"/>
        </a:p>
      </dsp:txBody>
      <dsp:txXfrm>
        <a:off x="8965171" y="6115210"/>
        <a:ext cx="2762208" cy="5296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0520" y="694800"/>
            <a:ext cx="6096240" cy="34286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70635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408b2c7674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1408b2c7674_0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09" name="Google Shape;209;g1408b2c7674_0_3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8537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7423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8831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5422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7004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">
  <p:cSld name="Blank with graphs">
    <p:bg>
      <p:bgPr>
        <a:solidFill>
          <a:srgbClr val="D8D8D8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1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2" name="Google Shape;5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3">
    <p:bg>
      <p:bgPr>
        <a:solidFill>
          <a:srgbClr val="12224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55" name="Google Shape;5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2" descr="A picture containing 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2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0" name="Google Shape;6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4">
    <p:bg>
      <p:bgPr>
        <a:solidFill>
          <a:srgbClr val="12224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5">
    <p:bg>
      <p:bgPr>
        <a:solidFill>
          <a:srgbClr val="12224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6">
    <p:bg>
      <p:bgPr>
        <a:solidFill>
          <a:srgbClr val="12224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598562" y="8544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7">
    <p:bg>
      <p:bgPr>
        <a:solidFill>
          <a:srgbClr val="12224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 descr="A picture containing 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1344087" y="1109222"/>
            <a:ext cx="14868869" cy="765739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750962" y="10068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4400" b="1" i="0" u="none" strike="noStrike" cap="non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2"/>
          </p:nvPr>
        </p:nvSpPr>
        <p:spPr>
          <a:xfrm>
            <a:off x="1648852" y="2951918"/>
            <a:ext cx="14259338" cy="556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1648852" y="1358007"/>
            <a:ext cx="14259338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82069" y="8868274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8">
    <p:bg>
      <p:bgPr>
        <a:solidFill>
          <a:srgbClr val="12224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1344087" y="1109222"/>
            <a:ext cx="14868869" cy="765739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750962" y="10068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4400" b="1" i="0" u="none" strike="noStrike" cap="non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2"/>
          </p:nvPr>
        </p:nvSpPr>
        <p:spPr>
          <a:xfrm>
            <a:off x="1648852" y="2951918"/>
            <a:ext cx="14259338" cy="556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1648852" y="1358007"/>
            <a:ext cx="14259338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2069" y="8868274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 2">
    <p:bg>
      <p:bgPr>
        <a:solidFill>
          <a:srgbClr val="12224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 3">
    <p:bg>
      <p:bgPr>
        <a:solidFill>
          <a:srgbClr val="F9F9F9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ctrTitle"/>
          </p:nvPr>
        </p:nvSpPr>
        <p:spPr>
          <a:xfrm>
            <a:off x="2195513" y="1616075"/>
            <a:ext cx="13168312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2195513" y="5186363"/>
            <a:ext cx="13168312" cy="238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bg>
      <p:bgPr>
        <a:solidFill>
          <a:srgbClr val="F9F9F9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1198563" y="2462213"/>
            <a:ext cx="15144751" cy="410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1198563" y="6608763"/>
            <a:ext cx="15144751" cy="216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bg>
      <p:bgPr>
        <a:solidFill>
          <a:srgbClr val="F9F9F9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1206500" y="2628900"/>
            <a:ext cx="7496175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2"/>
          </p:nvPr>
        </p:nvSpPr>
        <p:spPr>
          <a:xfrm>
            <a:off x="8855075" y="2628900"/>
            <a:ext cx="7497763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bg>
      <p:bgPr>
        <a:solidFill>
          <a:srgbClr val="F9F9F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1209675" y="525463"/>
            <a:ext cx="15144751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1209675" y="2420938"/>
            <a:ext cx="7427913" cy="11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2"/>
          </p:nvPr>
        </p:nvSpPr>
        <p:spPr>
          <a:xfrm>
            <a:off x="1209675" y="3606800"/>
            <a:ext cx="7427913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3"/>
          </p:nvPr>
        </p:nvSpPr>
        <p:spPr>
          <a:xfrm>
            <a:off x="8890000" y="2420938"/>
            <a:ext cx="7464425" cy="11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4"/>
          </p:nvPr>
        </p:nvSpPr>
        <p:spPr>
          <a:xfrm>
            <a:off x="8890000" y="3606800"/>
            <a:ext cx="7464425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bg>
      <p:bgPr>
        <a:solidFill>
          <a:srgbClr val="F9F9F9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solidFill>
          <a:srgbClr val="F9F9F9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rgbClr val="F9F9F9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bg>
      <p:bgPr>
        <a:solidFill>
          <a:srgbClr val="F9F9F9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1209675" y="658813"/>
            <a:ext cx="5662613" cy="23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7464425" y="1422400"/>
            <a:ext cx="8890000" cy="701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2"/>
          </p:nvPr>
        </p:nvSpPr>
        <p:spPr>
          <a:xfrm>
            <a:off x="1209675" y="2962275"/>
            <a:ext cx="5662613" cy="548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bg>
      <p:bgPr>
        <a:solidFill>
          <a:srgbClr val="F9F9F9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1209675" y="658813"/>
            <a:ext cx="5662613" cy="23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7"/>
          <p:cNvSpPr>
            <a:spLocks noGrp="1"/>
          </p:cNvSpPr>
          <p:nvPr>
            <p:ph type="pic" idx="2"/>
          </p:nvPr>
        </p:nvSpPr>
        <p:spPr>
          <a:xfrm>
            <a:off x="7464425" y="1422400"/>
            <a:ext cx="8890000" cy="7018338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1209675" y="2962275"/>
            <a:ext cx="5662613" cy="548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bg>
      <p:bgPr>
        <a:solidFill>
          <a:srgbClr val="F9F9F9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 rot="5400000">
            <a:off x="5646737" y="-1811338"/>
            <a:ext cx="6265863" cy="1514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bg>
      <p:bgPr>
        <a:solidFill>
          <a:srgbClr val="F9F9F9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 rot="5400000">
            <a:off x="10275094" y="2817019"/>
            <a:ext cx="8369300" cy="378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body" idx="1"/>
          </p:nvPr>
        </p:nvSpPr>
        <p:spPr>
          <a:xfrm rot="5400000">
            <a:off x="2625725" y="-893762"/>
            <a:ext cx="8369300" cy="1120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F9F9F9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598562" y="4129765"/>
            <a:ext cx="16362215" cy="161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9pPr>
          </a:lstStyle>
          <a:p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sldNum" idx="12"/>
          </p:nvPr>
        </p:nvSpPr>
        <p:spPr>
          <a:xfrm>
            <a:off x="16269769" y="8953665"/>
            <a:ext cx="1053675" cy="75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00791" y="1"/>
            <a:ext cx="1391603" cy="1391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4_Em Branc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598562" y="8544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rgbClr val="F2F2F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 1">
  <p:cSld name="1_Blank with graphs">
    <p:bg>
      <p:bgPr>
        <a:solidFill>
          <a:srgbClr val="2B333C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1" y="0"/>
            <a:ext cx="17557023" cy="98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1_Title">
    <p:bg>
      <p:bgPr>
        <a:solidFill>
          <a:srgbClr val="F9F9F9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9F9F9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6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6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6269769" y="8953665"/>
            <a:ext cx="1053675" cy="75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98562" y="669044"/>
            <a:ext cx="15754290" cy="145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m Branco">
  <p:cSld name="2_Em Branc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">
    <p:bg>
      <p:bgPr>
        <a:solidFill>
          <a:srgbClr val="12224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93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2" name="Google Shape;4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bg>
      <p:bgPr>
        <a:solidFill>
          <a:srgbClr val="F9F9F9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5" name="Google Shape;4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206500" y="2628900"/>
            <a:ext cx="15146338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0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disciplinas.usp.br/pluginfile.php/4194738/mod_resource/content/1/HarryMarkowitz_1952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0"/>
            <a:ext cx="17559327" cy="987713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 txBox="1">
            <a:spLocks noGrp="1"/>
          </p:cNvSpPr>
          <p:nvPr>
            <p:ph type="ctrTitle" idx="4294967295"/>
          </p:nvPr>
        </p:nvSpPr>
        <p:spPr>
          <a:xfrm>
            <a:off x="6652538" y="4436962"/>
            <a:ext cx="10308239" cy="1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pt-BR" sz="7000" b="1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Otimização de carteiras de investimentos com Python</a:t>
            </a:r>
            <a:endParaRPr sz="7000" b="1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214" name="Google Shape;214;p36"/>
          <p:cNvCxnSpPr/>
          <p:nvPr/>
        </p:nvCxnSpPr>
        <p:spPr>
          <a:xfrm flipH="1">
            <a:off x="6388788" y="3460050"/>
            <a:ext cx="3600" cy="2548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5" name="Google Shape;21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2062" y="2620275"/>
            <a:ext cx="2259424" cy="225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6812" y="3382350"/>
            <a:ext cx="3443599" cy="34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" name="Google Shape;184;p33"/>
          <p:cNvSpPr txBox="1"/>
          <p:nvPr/>
        </p:nvSpPr>
        <p:spPr>
          <a:xfrm>
            <a:off x="13208000" y="5735400"/>
            <a:ext cx="3627738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600" b="0" i="0" u="none" strike="noStrike" cap="none" dirty="0" err="1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Profª</a:t>
            </a:r>
            <a:r>
              <a:rPr lang="pt-BR" sz="26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D</a:t>
            </a:r>
            <a:r>
              <a:rPr lang="pt-BR" sz="2600" b="0" i="0" u="none" strike="noStrike" cap="none" baseline="30000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ra</a:t>
            </a:r>
            <a:r>
              <a:rPr lang="pt-BR" sz="26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Maisa Melo</a:t>
            </a:r>
            <a:endParaRPr sz="26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" name="Google Shape;194;p34"/>
          <p:cNvSpPr txBox="1"/>
          <p:nvPr/>
        </p:nvSpPr>
        <p:spPr>
          <a:xfrm>
            <a:off x="855286" y="7134912"/>
            <a:ext cx="10892214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pt-BR" sz="5000" b="1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Aula </a:t>
            </a:r>
            <a:r>
              <a:rPr lang="pt-BR" sz="5000" b="1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3: </a:t>
            </a:r>
            <a:r>
              <a:rPr lang="pt-BR" sz="5000" b="1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 Teoria de Markowitz</a:t>
            </a:r>
            <a:endParaRPr sz="50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62226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83" name="Google Shape;183;p33"/>
          <p:cNvSpPr txBox="1"/>
          <p:nvPr/>
        </p:nvSpPr>
        <p:spPr>
          <a:xfrm>
            <a:off x="664786" y="513402"/>
            <a:ext cx="13241714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pt-BR" sz="6300" b="1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Definição do problema</a:t>
            </a:r>
            <a:endParaRPr sz="23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84" name="Google Shape;184;p33"/>
          <p:cNvSpPr txBox="1"/>
          <p:nvPr/>
        </p:nvSpPr>
        <p:spPr>
          <a:xfrm>
            <a:off x="804486" y="2307010"/>
            <a:ext cx="8987214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 investidor tem um montante de dinheiro e quer </a:t>
            </a:r>
            <a:r>
              <a:rPr lang="pt-BR" sz="2400" b="0" i="0" u="none" strike="noStrike" cap="none" dirty="0" err="1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investí-lo</a:t>
            </a:r>
            <a:endParaRPr lang="pt-BR" sz="2400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Ele pode escolher entre diferentes ativos</a:t>
            </a: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 escolha do investidor depende do risco e do retorno futuro</a:t>
            </a: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 investidor aceita tomar mais risco apenas se obtiver mais retorno esperado</a:t>
            </a:r>
            <a:endParaRPr sz="24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36656" y="205189"/>
            <a:ext cx="1997626" cy="199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544" y="3218065"/>
            <a:ext cx="2143125" cy="2143125"/>
          </a:xfrm>
          <a:prstGeom prst="roundRect">
            <a:avLst>
              <a:gd name="adj" fmla="val 11111"/>
            </a:avLst>
          </a:prstGeom>
          <a:ln w="190500" cap="rnd">
            <a:solidFill>
              <a:schemeClr val="bg1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83" name="Google Shape;183;p33"/>
          <p:cNvSpPr txBox="1"/>
          <p:nvPr/>
        </p:nvSpPr>
        <p:spPr>
          <a:xfrm>
            <a:off x="664786" y="513402"/>
            <a:ext cx="13241714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pt-BR" sz="6300" b="1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 Teoria de Markowitz</a:t>
            </a:r>
            <a:endParaRPr sz="23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84" name="Google Shape;184;p33"/>
          <p:cNvSpPr txBox="1"/>
          <p:nvPr/>
        </p:nvSpPr>
        <p:spPr>
          <a:xfrm>
            <a:off x="804486" y="2307010"/>
            <a:ext cx="8987214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Portfolio </a:t>
            </a:r>
            <a:r>
              <a:rPr lang="pt-BR" sz="2400" b="0" i="0" u="none" strike="noStrike" cap="none" dirty="0" err="1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Selection</a:t>
            </a:r>
            <a:r>
              <a:rPr lang="pt-BR" sz="24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(1952)</a:t>
            </a:r>
          </a:p>
          <a:p>
            <a:pPr marL="457200" indent="-457200">
              <a:lnSpc>
                <a:spcPct val="2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bg1"/>
                </a:solidFill>
                <a:latin typeface="PT Sans"/>
                <a:ea typeface="PT Sans"/>
                <a:cs typeface="PT Sans"/>
                <a:sym typeface="PT Sans"/>
                <a:hlinkClick r:id="rId3"/>
              </a:rPr>
              <a:t>Clique para ler o artigo original</a:t>
            </a:r>
            <a:endParaRPr lang="pt-BR" sz="2400" dirty="0">
              <a:solidFill>
                <a:schemeClr val="bg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Diversificação</a:t>
            </a: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 risco da carteira pode ser menor que o risco do ativo com menor risco</a:t>
            </a:r>
            <a:endParaRPr lang="pt-BR" sz="2400" b="0" i="0" u="none" strike="noStrike" cap="none" dirty="0" smtClean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endParaRPr sz="24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83267" y="582234"/>
            <a:ext cx="1997626" cy="199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967" y="1204002"/>
            <a:ext cx="3473033" cy="3966790"/>
          </a:xfrm>
          <a:prstGeom prst="roundRect">
            <a:avLst>
              <a:gd name="adj" fmla="val 11111"/>
            </a:avLst>
          </a:prstGeom>
          <a:ln w="190500" cap="rnd">
            <a:solidFill>
              <a:schemeClr val="bg1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80336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83" name="Google Shape;183;p33"/>
          <p:cNvSpPr txBox="1"/>
          <p:nvPr/>
        </p:nvSpPr>
        <p:spPr>
          <a:xfrm>
            <a:off x="664786" y="513402"/>
            <a:ext cx="13241714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pt-BR" sz="6300" b="1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 Teoria de Markowitz</a:t>
            </a:r>
            <a:endParaRPr sz="23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84" name="Google Shape;184;p33"/>
          <p:cNvSpPr txBox="1"/>
          <p:nvPr/>
        </p:nvSpPr>
        <p:spPr>
          <a:xfrm>
            <a:off x="804486" y="2307010"/>
            <a:ext cx="8987214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 risco da carteira pode ser menor que o risco do ativo com menor risco</a:t>
            </a:r>
            <a:endParaRPr lang="pt-BR" sz="2400" b="0" i="0" u="none" strike="noStrike" cap="none" dirty="0" smtClean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endParaRPr sz="24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69956" y="309384"/>
            <a:ext cx="1997626" cy="19976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563673924"/>
              </p:ext>
            </p:extLst>
          </p:nvPr>
        </p:nvGraphicFramePr>
        <p:xfrm>
          <a:off x="2570956" y="0"/>
          <a:ext cx="11843544" cy="901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73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83" name="Google Shape;183;p33"/>
          <p:cNvSpPr txBox="1"/>
          <p:nvPr/>
        </p:nvSpPr>
        <p:spPr>
          <a:xfrm>
            <a:off x="664786" y="513402"/>
            <a:ext cx="1460997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pt-BR" sz="6300" b="1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Como é constituído o risc</a:t>
            </a:r>
            <a:r>
              <a:rPr lang="pt-BR" sz="6300" b="1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 da carteira?</a:t>
            </a:r>
            <a:endParaRPr sz="23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36608" y="205189"/>
            <a:ext cx="1997626" cy="1997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upo 5"/>
          <p:cNvGrpSpPr/>
          <p:nvPr/>
        </p:nvGrpSpPr>
        <p:grpSpPr>
          <a:xfrm>
            <a:off x="1172786" y="1095940"/>
            <a:ext cx="10647714" cy="7136210"/>
            <a:chOff x="1172786" y="1095940"/>
            <a:chExt cx="10647714" cy="7136210"/>
          </a:xfrm>
        </p:grpSpPr>
        <p:cxnSp>
          <p:nvCxnSpPr>
            <p:cNvPr id="3" name="Conector de seta reta 2"/>
            <p:cNvCxnSpPr/>
            <p:nvPr/>
          </p:nvCxnSpPr>
          <p:spPr>
            <a:xfrm flipV="1">
              <a:off x="2286000" y="2743200"/>
              <a:ext cx="0" cy="530860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Google Shape;195;p34"/>
            <p:cNvSpPr txBox="1"/>
            <p:nvPr/>
          </p:nvSpPr>
          <p:spPr>
            <a:xfrm>
              <a:off x="2661668" y="7686450"/>
              <a:ext cx="634322" cy="54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900" b="0" i="0" u="none" strike="noStrike" cap="none" dirty="0" smtClean="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1</a:t>
              </a:r>
              <a:endParaRPr sz="1900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31" name="Google Shape;195;p34"/>
            <p:cNvSpPr txBox="1"/>
            <p:nvPr/>
          </p:nvSpPr>
          <p:spPr>
            <a:xfrm>
              <a:off x="4716737" y="7659801"/>
              <a:ext cx="634322" cy="54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900" b="0" i="0" u="none" strike="noStrike" cap="none" dirty="0" smtClean="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5</a:t>
              </a:r>
              <a:endParaRPr sz="1900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32" name="Google Shape;195;p34"/>
            <p:cNvSpPr txBox="1"/>
            <p:nvPr/>
          </p:nvSpPr>
          <p:spPr>
            <a:xfrm>
              <a:off x="7228152" y="7671659"/>
              <a:ext cx="634322" cy="54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900" b="0" i="0" u="none" strike="noStrike" cap="none" dirty="0" smtClean="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10</a:t>
              </a:r>
              <a:endParaRPr sz="1900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33" name="Google Shape;195;p34"/>
            <p:cNvSpPr txBox="1"/>
            <p:nvPr/>
          </p:nvSpPr>
          <p:spPr>
            <a:xfrm>
              <a:off x="9739567" y="7652567"/>
              <a:ext cx="634322" cy="54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900" b="0" i="0" u="none" strike="noStrike" cap="none" dirty="0" smtClean="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15</a:t>
              </a:r>
              <a:endParaRPr sz="1900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36" name="Google Shape;195;p34"/>
            <p:cNvSpPr txBox="1"/>
            <p:nvPr/>
          </p:nvSpPr>
          <p:spPr>
            <a:xfrm rot="16200000">
              <a:off x="326714" y="2658907"/>
              <a:ext cx="3671633" cy="54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900" dirty="0" smtClean="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Risco da carteira</a:t>
              </a:r>
              <a:endParaRPr sz="1900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184" name="Google Shape;184;p33"/>
            <p:cNvSpPr txBox="1"/>
            <p:nvPr/>
          </p:nvSpPr>
          <p:spPr>
            <a:xfrm>
              <a:off x="1172786" y="3691310"/>
              <a:ext cx="7274100" cy="54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1900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cxnSp>
          <p:nvCxnSpPr>
            <p:cNvPr id="11" name="Conector de seta reta 10"/>
            <p:cNvCxnSpPr/>
            <p:nvPr/>
          </p:nvCxnSpPr>
          <p:spPr>
            <a:xfrm>
              <a:off x="1841500" y="7505700"/>
              <a:ext cx="900000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>
            <a:xfrm>
              <a:off x="2286000" y="6273800"/>
              <a:ext cx="828000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orma livre 14"/>
            <p:cNvSpPr/>
            <p:nvPr/>
          </p:nvSpPr>
          <p:spPr>
            <a:xfrm>
              <a:off x="2584758" y="3200400"/>
              <a:ext cx="7308542" cy="2832100"/>
            </a:xfrm>
            <a:custGeom>
              <a:avLst/>
              <a:gdLst>
                <a:gd name="connsiteX0" fmla="*/ 18742 w 5340042"/>
                <a:gd name="connsiteY0" fmla="*/ 0 h 2832100"/>
                <a:gd name="connsiteX1" fmla="*/ 818842 w 5340042"/>
                <a:gd name="connsiteY1" fmla="*/ 2108200 h 2832100"/>
                <a:gd name="connsiteX2" fmla="*/ 5340042 w 5340042"/>
                <a:gd name="connsiteY2" fmla="*/ 2832100 h 283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40042" h="2832100">
                  <a:moveTo>
                    <a:pt x="18742" y="0"/>
                  </a:moveTo>
                  <a:cubicBezTo>
                    <a:pt x="-24650" y="818091"/>
                    <a:pt x="-68041" y="1636183"/>
                    <a:pt x="818842" y="2108200"/>
                  </a:cubicBezTo>
                  <a:cubicBezTo>
                    <a:pt x="1705725" y="2580217"/>
                    <a:pt x="3522883" y="2706158"/>
                    <a:pt x="5340042" y="2832100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7" name="Conector de seta reta 16"/>
            <p:cNvCxnSpPr/>
            <p:nvPr/>
          </p:nvCxnSpPr>
          <p:spPr>
            <a:xfrm flipH="1">
              <a:off x="2590800" y="4889500"/>
              <a:ext cx="0" cy="124460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/>
            <p:cNvCxnSpPr/>
            <p:nvPr/>
          </p:nvCxnSpPr>
          <p:spPr>
            <a:xfrm flipH="1">
              <a:off x="2584758" y="6404592"/>
              <a:ext cx="0" cy="90000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/>
            <p:cNvCxnSpPr/>
            <p:nvPr/>
          </p:nvCxnSpPr>
          <p:spPr>
            <a:xfrm>
              <a:off x="2781300" y="7364300"/>
              <a:ext cx="0" cy="2430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/>
            <p:nvPr/>
          </p:nvCxnSpPr>
          <p:spPr>
            <a:xfrm>
              <a:off x="4838700" y="7304592"/>
              <a:ext cx="0" cy="2430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/>
            <p:cNvCxnSpPr/>
            <p:nvPr/>
          </p:nvCxnSpPr>
          <p:spPr>
            <a:xfrm>
              <a:off x="9893300" y="7364300"/>
              <a:ext cx="0" cy="2430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/>
            <p:cNvCxnSpPr/>
            <p:nvPr/>
          </p:nvCxnSpPr>
          <p:spPr>
            <a:xfrm>
              <a:off x="7387243" y="7364300"/>
              <a:ext cx="0" cy="2430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Google Shape;195;p34"/>
            <p:cNvSpPr txBox="1"/>
            <p:nvPr/>
          </p:nvSpPr>
          <p:spPr>
            <a:xfrm>
              <a:off x="8148867" y="7081467"/>
              <a:ext cx="3671633" cy="54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900" dirty="0" smtClean="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Total de ativos na carteira</a:t>
              </a:r>
              <a:endParaRPr sz="1900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37" name="Google Shape;195;p34"/>
            <p:cNvSpPr txBox="1"/>
            <p:nvPr/>
          </p:nvSpPr>
          <p:spPr>
            <a:xfrm>
              <a:off x="2623254" y="6596776"/>
              <a:ext cx="3671633" cy="54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900" dirty="0" smtClean="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Risco 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900" dirty="0" smtClean="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sistemático</a:t>
              </a:r>
              <a:endParaRPr sz="1900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38" name="Google Shape;195;p34"/>
            <p:cNvSpPr txBox="1"/>
            <p:nvPr/>
          </p:nvSpPr>
          <p:spPr>
            <a:xfrm>
              <a:off x="2682321" y="5349952"/>
              <a:ext cx="3671633" cy="54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900" dirty="0" smtClean="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Risco 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900" dirty="0" smtClean="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diversificável</a:t>
              </a:r>
              <a:endParaRPr sz="1900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sp>
        <p:nvSpPr>
          <p:cNvPr id="5" name="CaixaDeTexto 4"/>
          <p:cNvSpPr txBox="1"/>
          <p:nvPr/>
        </p:nvSpPr>
        <p:spPr>
          <a:xfrm>
            <a:off x="152400" y="8697799"/>
            <a:ext cx="7374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DE MELO, Maísa Kely; CARDOSO, Rodrigo Tomás Nogueira; JESUS, Tales Argolo. </a:t>
            </a:r>
            <a:r>
              <a:rPr lang="pt-BR" dirty="0" err="1">
                <a:solidFill>
                  <a:schemeClr val="bg1"/>
                </a:solidFill>
              </a:rPr>
              <a:t>Multiobjective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Model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Predictive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Control</a:t>
            </a:r>
            <a:r>
              <a:rPr lang="pt-BR" dirty="0">
                <a:solidFill>
                  <a:schemeClr val="bg1"/>
                </a:solidFill>
              </a:rPr>
              <a:t> for portfolio </a:t>
            </a:r>
            <a:r>
              <a:rPr lang="pt-BR" dirty="0" err="1">
                <a:solidFill>
                  <a:schemeClr val="bg1"/>
                </a:solidFill>
              </a:rPr>
              <a:t>optimization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with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cardinality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constraint</a:t>
            </a:r>
            <a:r>
              <a:rPr lang="pt-BR" dirty="0">
                <a:solidFill>
                  <a:schemeClr val="bg1"/>
                </a:solidFill>
              </a:rPr>
              <a:t>. </a:t>
            </a:r>
            <a:r>
              <a:rPr lang="pt-BR" b="1" dirty="0">
                <a:solidFill>
                  <a:schemeClr val="bg1"/>
                </a:solidFill>
              </a:rPr>
              <a:t>Expert Systems </a:t>
            </a:r>
            <a:r>
              <a:rPr lang="pt-BR" b="1" dirty="0" err="1">
                <a:solidFill>
                  <a:schemeClr val="bg1"/>
                </a:solidFill>
              </a:rPr>
              <a:t>with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Applications</a:t>
            </a:r>
            <a:r>
              <a:rPr lang="pt-BR" dirty="0" smtClean="0">
                <a:solidFill>
                  <a:schemeClr val="bg1"/>
                </a:solidFill>
              </a:rPr>
              <a:t>, </a:t>
            </a:r>
            <a:r>
              <a:rPr lang="pt-BR" dirty="0">
                <a:solidFill>
                  <a:schemeClr val="bg1"/>
                </a:solidFill>
              </a:rPr>
              <a:t>2022.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66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5" grpId="0"/>
    </p:bldLst>
  </p:timing>
</p:sld>
</file>

<file path=ppt/theme/theme1.xml><?xml version="1.0" encoding="utf-8"?>
<a:theme xmlns:a="http://schemas.openxmlformats.org/drawingml/2006/main" name="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256</Words>
  <Application>Microsoft Office PowerPoint</Application>
  <PresentationFormat>Personalizar</PresentationFormat>
  <Paragraphs>45</Paragraphs>
  <Slides>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2" baseType="lpstr">
      <vt:lpstr>Titillium Web ExtraLight</vt:lpstr>
      <vt:lpstr>Times New Roman</vt:lpstr>
      <vt:lpstr>PT Sans</vt:lpstr>
      <vt:lpstr>Arial</vt:lpstr>
      <vt:lpstr>Calibri Light</vt:lpstr>
      <vt:lpstr>Calibri</vt:lpstr>
      <vt:lpstr>Personalizar design</vt:lpstr>
      <vt:lpstr>Otimização de carteiras de investimentos com Python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Otimização de carteiras de investimentos com Python</dc:title>
  <dc:creator>Maisa</dc:creator>
  <cp:lastModifiedBy>Conta da Microsoft</cp:lastModifiedBy>
  <cp:revision>11</cp:revision>
  <dcterms:modified xsi:type="dcterms:W3CDTF">2022-12-01T12:18:32Z</dcterms:modified>
</cp:coreProperties>
</file>